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Cerebri Heavy" charset="1" panose="00000A00000000000000"/>
      <p:regular r:id="rId20"/>
    </p:embeddedFont>
    <p:embeddedFont>
      <p:font typeface="Poppins Bold" charset="1" panose="00000800000000000000"/>
      <p:regular r:id="rId21"/>
    </p:embeddedFont>
    <p:embeddedFont>
      <p:font typeface="ITC Cheltenham Bold" charset="1" panose="02040803060505020404"/>
      <p:regular r:id="rId22"/>
    </p:embeddedFont>
    <p:embeddedFont>
      <p:font typeface="Poppins" charset="1" panose="00000500000000000000"/>
      <p:regular r:id="rId23"/>
    </p:embeddedFont>
    <p:embeddedFont>
      <p:font typeface="Cerebri Bold" charset="1" panose="00000800000000000000"/>
      <p:regular r:id="rId24"/>
    </p:embeddedFont>
    <p:embeddedFont>
      <p:font typeface="Cerebri" charset="1" panose="00000500000000000000"/>
      <p:regular r:id="rId25"/>
    </p:embeddedFont>
    <p:embeddedFont>
      <p:font typeface="Montserrat Ultra-Bold" charset="1" panose="00000900000000000000"/>
      <p:regular r:id="rId26"/>
    </p:embeddedFont>
    <p:embeddedFont>
      <p:font typeface="Canva Sans" charset="1" panose="020B0503030501040103"/>
      <p:regular r:id="rId27"/>
    </p:embeddedFont>
    <p:embeddedFont>
      <p:font typeface="Canva Sans Bold" charset="1" panose="020B08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11" Target="../media/image10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9.jpeg" Type="http://schemas.openxmlformats.org/officeDocument/2006/relationships/image"/><Relationship Id="rId13" Target="../media/image27.png" Type="http://schemas.openxmlformats.org/officeDocument/2006/relationships/image"/><Relationship Id="rId14" Target="../media/image28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9.jpeg" Type="http://schemas.openxmlformats.org/officeDocument/2006/relationships/image"/><Relationship Id="rId7" Target="../media/image3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jpeg" Type="http://schemas.openxmlformats.org/officeDocument/2006/relationships/image"/><Relationship Id="rId7" Target="../media/image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3.jpeg" Type="http://schemas.openxmlformats.org/officeDocument/2006/relationships/image"/><Relationship Id="rId7" Target="../media/image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4.jpeg" Type="http://schemas.openxmlformats.org/officeDocument/2006/relationships/image"/><Relationship Id="rId7" Target="../media/image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svg" Type="http://schemas.openxmlformats.org/officeDocument/2006/relationships/image"/><Relationship Id="rId11" Target="../media/image9.jpeg" Type="http://schemas.openxmlformats.org/officeDocument/2006/relationships/image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jpeg" Type="http://schemas.openxmlformats.org/officeDocument/2006/relationships/image"/><Relationship Id="rId7" Target="../media/image48.jpeg" Type="http://schemas.openxmlformats.org/officeDocument/2006/relationships/image"/><Relationship Id="rId8" Target="../media/image49.jpe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svg" Type="http://schemas.openxmlformats.org/officeDocument/2006/relationships/image"/><Relationship Id="rId4" Target="../media/image52.png" Type="http://schemas.openxmlformats.org/officeDocument/2006/relationships/image"/><Relationship Id="rId5" Target="../media/image53.svg" Type="http://schemas.openxmlformats.org/officeDocument/2006/relationships/image"/><Relationship Id="rId6" Target="../media/image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svg" Type="http://schemas.openxmlformats.org/officeDocument/2006/relationships/image"/><Relationship Id="rId4" Target="../media/image55.pn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https://makesyoueat.com/dietitian-in-mumbai/anti-inflammatory-diet/" TargetMode="External" Type="http://schemas.openxmlformats.org/officeDocument/2006/relationships/hyperlink"/><Relationship Id="rId4" Target="../media/image9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3.jpeg" Type="http://schemas.openxmlformats.org/officeDocument/2006/relationships/image"/><Relationship Id="rId11" Target="../media/image10.jpeg" Type="http://schemas.openxmlformats.org/officeDocument/2006/relationships/image"/><Relationship Id="rId2" Target="../media/image57.png" Type="http://schemas.openxmlformats.org/officeDocument/2006/relationships/image"/><Relationship Id="rId3" Target="../media/image58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Relationship Id="rId6" Target="../media/image61.png" Type="http://schemas.openxmlformats.org/officeDocument/2006/relationships/image"/><Relationship Id="rId7" Target="../media/image62.sv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6483684">
            <a:off x="-2111791" y="2922030"/>
            <a:ext cx="11101298" cy="8381480"/>
          </a:xfrm>
          <a:custGeom>
            <a:avLst/>
            <a:gdLst/>
            <a:ahLst/>
            <a:cxnLst/>
            <a:rect r="r" b="b" t="t" l="l"/>
            <a:pathLst>
              <a:path h="8381480" w="11101298">
                <a:moveTo>
                  <a:pt x="11101297" y="0"/>
                </a:moveTo>
                <a:lnTo>
                  <a:pt x="0" y="0"/>
                </a:lnTo>
                <a:lnTo>
                  <a:pt x="0" y="8381480"/>
                </a:lnTo>
                <a:lnTo>
                  <a:pt x="11101297" y="8381480"/>
                </a:lnTo>
                <a:lnTo>
                  <a:pt x="1110129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673258">
            <a:off x="-809619" y="2232688"/>
            <a:ext cx="8496952" cy="10085403"/>
          </a:xfrm>
          <a:custGeom>
            <a:avLst/>
            <a:gdLst/>
            <a:ahLst/>
            <a:cxnLst/>
            <a:rect r="r" b="b" t="t" l="l"/>
            <a:pathLst>
              <a:path h="10085403" w="8496952">
                <a:moveTo>
                  <a:pt x="0" y="0"/>
                </a:moveTo>
                <a:lnTo>
                  <a:pt x="8496952" y="0"/>
                </a:lnTo>
                <a:lnTo>
                  <a:pt x="8496952" y="10085403"/>
                </a:lnTo>
                <a:lnTo>
                  <a:pt x="0" y="10085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89950" y="2654560"/>
            <a:ext cx="7254064" cy="8452828"/>
          </a:xfrm>
          <a:custGeom>
            <a:avLst/>
            <a:gdLst/>
            <a:ahLst/>
            <a:cxnLst/>
            <a:rect r="r" b="b" t="t" l="l"/>
            <a:pathLst>
              <a:path h="8452828" w="7254064">
                <a:moveTo>
                  <a:pt x="0" y="0"/>
                </a:moveTo>
                <a:lnTo>
                  <a:pt x="7254064" y="0"/>
                </a:lnTo>
                <a:lnTo>
                  <a:pt x="7254064" y="8452829"/>
                </a:lnTo>
                <a:lnTo>
                  <a:pt x="0" y="84528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140774">
            <a:off x="6943090" y="1303974"/>
            <a:ext cx="1341963" cy="1413946"/>
          </a:xfrm>
          <a:custGeom>
            <a:avLst/>
            <a:gdLst/>
            <a:ahLst/>
            <a:cxnLst/>
            <a:rect r="r" b="b" t="t" l="l"/>
            <a:pathLst>
              <a:path h="1413946" w="1341963">
                <a:moveTo>
                  <a:pt x="0" y="0"/>
                </a:moveTo>
                <a:lnTo>
                  <a:pt x="1341963" y="0"/>
                </a:lnTo>
                <a:lnTo>
                  <a:pt x="1341963" y="1413947"/>
                </a:lnTo>
                <a:lnTo>
                  <a:pt x="0" y="14139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144000" y="2429295"/>
            <a:ext cx="8449417" cy="2311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3"/>
              </a:lnSpc>
            </a:pPr>
            <a:r>
              <a:rPr lang="en-US" sz="9466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Inflammatory Bowl Disease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273765" y="7208714"/>
            <a:ext cx="7730747" cy="400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 spc="156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Makes You Eat by Dt. Foram Modi, Mumbai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273765" y="7015437"/>
            <a:ext cx="2824426" cy="259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46"/>
              </a:lnSpc>
            </a:pPr>
            <a:r>
              <a:rPr lang="en-US" sz="1390" spc="97" b="true">
                <a:solidFill>
                  <a:srgbClr val="F15D66"/>
                </a:solidFill>
                <a:latin typeface="ITC Cheltenham Bold"/>
                <a:ea typeface="ITC Cheltenham Bold"/>
                <a:cs typeface="ITC Cheltenham Bold"/>
                <a:sym typeface="ITC Cheltenham Bold"/>
              </a:rPr>
              <a:t>Created &amp; Presented By -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73765" y="7618787"/>
            <a:ext cx="3865374" cy="283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1"/>
              </a:lnSpc>
            </a:pPr>
            <a:r>
              <a:rPr lang="en-US" sz="1593" spc="11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Visit - https://makesyoueat.com/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73765" y="4742952"/>
            <a:ext cx="7730747" cy="400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 spc="15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Everything You Need To Know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4941" t="-68889" r="-57997" b="-91824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9144000" y="8096106"/>
            <a:ext cx="1814375" cy="1814367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1"/>
              <a:stretch>
                <a:fillRect l="0" t="-16280" r="-28015" b="-54406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1407736" y="8575141"/>
            <a:ext cx="5428807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4000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Dietitian Foram Modi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407736" y="9119495"/>
            <a:ext cx="2853707" cy="224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69"/>
              </a:lnSpc>
            </a:pPr>
            <a:r>
              <a:rPr lang="en-US" sz="1795" b="true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Best Dietitian in Mumbai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072743">
            <a:off x="13010824" y="2815199"/>
            <a:ext cx="8496952" cy="10085403"/>
          </a:xfrm>
          <a:custGeom>
            <a:avLst/>
            <a:gdLst/>
            <a:ahLst/>
            <a:cxnLst/>
            <a:rect r="r" b="b" t="t" l="l"/>
            <a:pathLst>
              <a:path h="10085403" w="8496952">
                <a:moveTo>
                  <a:pt x="0" y="0"/>
                </a:moveTo>
                <a:lnTo>
                  <a:pt x="8496952" y="0"/>
                </a:lnTo>
                <a:lnTo>
                  <a:pt x="8496952" y="10085403"/>
                </a:lnTo>
                <a:lnTo>
                  <a:pt x="0" y="100854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069604">
            <a:off x="10709007" y="5000238"/>
            <a:ext cx="8439886" cy="6372114"/>
          </a:xfrm>
          <a:custGeom>
            <a:avLst/>
            <a:gdLst/>
            <a:ahLst/>
            <a:cxnLst/>
            <a:rect r="r" b="b" t="t" l="l"/>
            <a:pathLst>
              <a:path h="6372114" w="8439886">
                <a:moveTo>
                  <a:pt x="0" y="0"/>
                </a:moveTo>
                <a:lnTo>
                  <a:pt x="8439886" y="0"/>
                </a:lnTo>
                <a:lnTo>
                  <a:pt x="8439886" y="6372114"/>
                </a:lnTo>
                <a:lnTo>
                  <a:pt x="0" y="637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096410" y="1490953"/>
            <a:ext cx="844241" cy="796752"/>
          </a:xfrm>
          <a:custGeom>
            <a:avLst/>
            <a:gdLst/>
            <a:ahLst/>
            <a:cxnLst/>
            <a:rect r="r" b="b" t="t" l="l"/>
            <a:pathLst>
              <a:path h="796752" w="844241">
                <a:moveTo>
                  <a:pt x="0" y="0"/>
                </a:moveTo>
                <a:lnTo>
                  <a:pt x="844241" y="0"/>
                </a:lnTo>
                <a:lnTo>
                  <a:pt x="844241" y="796753"/>
                </a:lnTo>
                <a:lnTo>
                  <a:pt x="0" y="7967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644433" y="-287753"/>
            <a:ext cx="5241799" cy="3616841"/>
          </a:xfrm>
          <a:custGeom>
            <a:avLst/>
            <a:gdLst/>
            <a:ahLst/>
            <a:cxnLst/>
            <a:rect r="r" b="b" t="t" l="l"/>
            <a:pathLst>
              <a:path h="3616841" w="5241799">
                <a:moveTo>
                  <a:pt x="0" y="0"/>
                </a:moveTo>
                <a:lnTo>
                  <a:pt x="5241798" y="0"/>
                </a:lnTo>
                <a:lnTo>
                  <a:pt x="5241798" y="3616841"/>
                </a:lnTo>
                <a:lnTo>
                  <a:pt x="0" y="36168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4941" t="-68889" r="-57997" b="-91824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50455" y="2421056"/>
            <a:ext cx="6486577" cy="6429819"/>
          </a:xfrm>
          <a:custGeom>
            <a:avLst/>
            <a:gdLst/>
            <a:ahLst/>
            <a:cxnLst/>
            <a:rect r="r" b="b" t="t" l="l"/>
            <a:pathLst>
              <a:path h="6429819" w="6486577">
                <a:moveTo>
                  <a:pt x="0" y="0"/>
                </a:moveTo>
                <a:lnTo>
                  <a:pt x="6486577" y="0"/>
                </a:lnTo>
                <a:lnTo>
                  <a:pt x="6486577" y="6429819"/>
                </a:lnTo>
                <a:lnTo>
                  <a:pt x="0" y="64298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51457" y="2022680"/>
            <a:ext cx="7238978" cy="126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5160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Wha</a:t>
            </a:r>
            <a:r>
              <a:rPr lang="en-US" sz="5160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t is Inflammatory Bowel Disease?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51457" y="3442308"/>
            <a:ext cx="3869198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Understanding the Basics of IBD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51457" y="4071352"/>
            <a:ext cx="8588940" cy="73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5"/>
              </a:lnSpc>
              <a:spcBef>
                <a:spcPct val="0"/>
              </a:spcBef>
            </a:pPr>
            <a:r>
              <a:rPr lang="en-US" sz="2118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Inflammatory Bowel Disease (IBD) is a group of chronic conditions that cause inflammation in the gastrointestinal (GI) tract.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51457" y="5105400"/>
            <a:ext cx="8588940" cy="73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5"/>
              </a:lnSpc>
              <a:spcBef>
                <a:spcPct val="0"/>
              </a:spcBef>
            </a:pPr>
            <a:r>
              <a:rPr lang="en-US" sz="2118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It’s different from common digestive issues like gas or bloating, and needs medical diagnosis and long-term care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22217" y="6260709"/>
            <a:ext cx="8540827" cy="12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0371" indent="-255186" lvl="1">
              <a:lnSpc>
                <a:spcPts val="3309"/>
              </a:lnSpc>
              <a:buFont typeface="Arial"/>
              <a:buChar char="•"/>
            </a:pPr>
            <a:r>
              <a:rPr lang="en-US" sz="2363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Chronic inflammation of the digestive tract</a:t>
            </a:r>
          </a:p>
          <a:p>
            <a:pPr algn="l" marL="510371" indent="-255186" lvl="1">
              <a:lnSpc>
                <a:spcPts val="3309"/>
              </a:lnSpc>
              <a:buFont typeface="Arial"/>
              <a:buChar char="•"/>
            </a:pPr>
            <a:r>
              <a:rPr lang="en-US" b="true" sz="2363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Two main types</a:t>
            </a:r>
            <a:r>
              <a:rPr lang="en-US" sz="2363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: Crohn’s disease and ulcerative colitis</a:t>
            </a:r>
          </a:p>
          <a:p>
            <a:pPr algn="l" marL="510371" indent="-255186" lvl="1">
              <a:lnSpc>
                <a:spcPts val="3309"/>
              </a:lnSpc>
              <a:buFont typeface="Arial"/>
              <a:buChar char="•"/>
            </a:pPr>
            <a:r>
              <a:rPr lang="en-US" sz="2363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Can affect quality of life and overall health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664583">
            <a:off x="15078496" y="6624584"/>
            <a:ext cx="4721033" cy="5985461"/>
          </a:xfrm>
          <a:custGeom>
            <a:avLst/>
            <a:gdLst/>
            <a:ahLst/>
            <a:cxnLst/>
            <a:rect r="r" b="b" t="t" l="l"/>
            <a:pathLst>
              <a:path h="5985461" w="4721033">
                <a:moveTo>
                  <a:pt x="0" y="0"/>
                </a:moveTo>
                <a:lnTo>
                  <a:pt x="4721033" y="0"/>
                </a:lnTo>
                <a:lnTo>
                  <a:pt x="4721033" y="5985461"/>
                </a:lnTo>
                <a:lnTo>
                  <a:pt x="0" y="5985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682164">
            <a:off x="-1331816" y="6975120"/>
            <a:ext cx="4721033" cy="5985461"/>
          </a:xfrm>
          <a:custGeom>
            <a:avLst/>
            <a:gdLst/>
            <a:ahLst/>
            <a:cxnLst/>
            <a:rect r="r" b="b" t="t" l="l"/>
            <a:pathLst>
              <a:path h="5985461" w="4721033">
                <a:moveTo>
                  <a:pt x="0" y="0"/>
                </a:moveTo>
                <a:lnTo>
                  <a:pt x="4721032" y="0"/>
                </a:lnTo>
                <a:lnTo>
                  <a:pt x="4721032" y="5985462"/>
                </a:lnTo>
                <a:lnTo>
                  <a:pt x="0" y="598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031954">
            <a:off x="5925389" y="8453942"/>
            <a:ext cx="3158109" cy="4114800"/>
          </a:xfrm>
          <a:custGeom>
            <a:avLst/>
            <a:gdLst/>
            <a:ahLst/>
            <a:cxnLst/>
            <a:rect r="r" b="b" t="t" l="l"/>
            <a:pathLst>
              <a:path h="4114800" w="3158109">
                <a:moveTo>
                  <a:pt x="0" y="0"/>
                </a:moveTo>
                <a:lnTo>
                  <a:pt x="3158109" y="0"/>
                </a:lnTo>
                <a:lnTo>
                  <a:pt x="31581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13002" y="8918979"/>
            <a:ext cx="3279113" cy="963239"/>
          </a:xfrm>
          <a:custGeom>
            <a:avLst/>
            <a:gdLst/>
            <a:ahLst/>
            <a:cxnLst/>
            <a:rect r="r" b="b" t="t" l="l"/>
            <a:pathLst>
              <a:path h="963239" w="3279113">
                <a:moveTo>
                  <a:pt x="0" y="0"/>
                </a:moveTo>
                <a:lnTo>
                  <a:pt x="3279113" y="0"/>
                </a:lnTo>
                <a:lnTo>
                  <a:pt x="3279113" y="963239"/>
                </a:lnTo>
                <a:lnTo>
                  <a:pt x="0" y="9632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726177" y="2735767"/>
            <a:ext cx="2627612" cy="2627612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9880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1459059" y="3365126"/>
            <a:ext cx="1161849" cy="1368894"/>
          </a:xfrm>
          <a:custGeom>
            <a:avLst/>
            <a:gdLst/>
            <a:ahLst/>
            <a:cxnLst/>
            <a:rect r="r" b="b" t="t" l="l"/>
            <a:pathLst>
              <a:path h="1368894" w="1161849">
                <a:moveTo>
                  <a:pt x="0" y="0"/>
                </a:moveTo>
                <a:lnTo>
                  <a:pt x="1161849" y="0"/>
                </a:lnTo>
                <a:lnTo>
                  <a:pt x="1161849" y="1368894"/>
                </a:lnTo>
                <a:lnTo>
                  <a:pt x="0" y="13688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5919341" y="2735767"/>
            <a:ext cx="2627612" cy="2627612"/>
            <a:chOff x="0" y="0"/>
            <a:chExt cx="6350000" cy="63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9880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6820768" y="3365126"/>
            <a:ext cx="824759" cy="1368894"/>
          </a:xfrm>
          <a:custGeom>
            <a:avLst/>
            <a:gdLst/>
            <a:ahLst/>
            <a:cxnLst/>
            <a:rect r="r" b="b" t="t" l="l"/>
            <a:pathLst>
              <a:path h="1368894" w="824759">
                <a:moveTo>
                  <a:pt x="0" y="0"/>
                </a:moveTo>
                <a:lnTo>
                  <a:pt x="824759" y="0"/>
                </a:lnTo>
                <a:lnTo>
                  <a:pt x="824759" y="1368894"/>
                </a:lnTo>
                <a:lnTo>
                  <a:pt x="0" y="13688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4941" t="-68889" r="-57997" b="-91824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25125" y="6111630"/>
            <a:ext cx="3525681" cy="3146670"/>
          </a:xfrm>
          <a:custGeom>
            <a:avLst/>
            <a:gdLst/>
            <a:ahLst/>
            <a:cxnLst/>
            <a:rect r="r" b="b" t="t" l="l"/>
            <a:pathLst>
              <a:path h="3146670" w="3525681">
                <a:moveTo>
                  <a:pt x="0" y="0"/>
                </a:moveTo>
                <a:lnTo>
                  <a:pt x="3525681" y="0"/>
                </a:lnTo>
                <a:lnTo>
                  <a:pt x="3525681" y="3146670"/>
                </a:lnTo>
                <a:lnTo>
                  <a:pt x="0" y="31466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268440" y="3696090"/>
            <a:ext cx="1851660" cy="2057400"/>
          </a:xfrm>
          <a:custGeom>
            <a:avLst/>
            <a:gdLst/>
            <a:ahLst/>
            <a:cxnLst/>
            <a:rect r="r" b="b" t="t" l="l"/>
            <a:pathLst>
              <a:path h="2057400" w="1851660">
                <a:moveTo>
                  <a:pt x="0" y="0"/>
                </a:moveTo>
                <a:lnTo>
                  <a:pt x="1851660" y="0"/>
                </a:lnTo>
                <a:lnTo>
                  <a:pt x="185166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313220" y="1840928"/>
            <a:ext cx="11039107" cy="492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1"/>
              </a:lnSpc>
            </a:pPr>
            <a:r>
              <a:rPr lang="en-US" b="true" sz="3926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Types of Inflammatory Bowel Disease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49639" y="5715390"/>
            <a:ext cx="3180689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Ulcerative Colitis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007653" y="6264030"/>
            <a:ext cx="4271375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Can affect any part of the GI tract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889557" y="6264030"/>
            <a:ext cx="4300853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Affects only the colon and rectum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786568" y="5715390"/>
            <a:ext cx="4713545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Crohn’s Disease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195258" y="7164927"/>
            <a:ext cx="8995152" cy="674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5"/>
              </a:lnSpc>
              <a:spcBef>
                <a:spcPct val="0"/>
              </a:spcBef>
            </a:pPr>
            <a:r>
              <a:rPr lang="en-US" sz="1932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The two major types of IBD are Crohn’s disease, which can impact any section from mouth to anus, and ulcerative colitis, which targets the large intestine.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786568" y="8093606"/>
            <a:ext cx="975374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 Each has distinct symptoms and treatment pathways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03256" y="4818060"/>
            <a:ext cx="5156044" cy="4556653"/>
          </a:xfrm>
          <a:custGeom>
            <a:avLst/>
            <a:gdLst/>
            <a:ahLst/>
            <a:cxnLst/>
            <a:rect r="r" b="b" t="t" l="l"/>
            <a:pathLst>
              <a:path h="4556653" w="5156044">
                <a:moveTo>
                  <a:pt x="0" y="0"/>
                </a:moveTo>
                <a:lnTo>
                  <a:pt x="5156044" y="0"/>
                </a:lnTo>
                <a:lnTo>
                  <a:pt x="5156044" y="4556653"/>
                </a:lnTo>
                <a:lnTo>
                  <a:pt x="0" y="45566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65978" y="4818060"/>
            <a:ext cx="5156044" cy="4556653"/>
          </a:xfrm>
          <a:custGeom>
            <a:avLst/>
            <a:gdLst/>
            <a:ahLst/>
            <a:cxnLst/>
            <a:rect r="r" b="b" t="t" l="l"/>
            <a:pathLst>
              <a:path h="4556653" w="5156044">
                <a:moveTo>
                  <a:pt x="0" y="0"/>
                </a:moveTo>
                <a:lnTo>
                  <a:pt x="5156044" y="0"/>
                </a:lnTo>
                <a:lnTo>
                  <a:pt x="5156044" y="4556653"/>
                </a:lnTo>
                <a:lnTo>
                  <a:pt x="0" y="45566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4818060"/>
            <a:ext cx="5156044" cy="4556653"/>
          </a:xfrm>
          <a:custGeom>
            <a:avLst/>
            <a:gdLst/>
            <a:ahLst/>
            <a:cxnLst/>
            <a:rect r="r" b="b" t="t" l="l"/>
            <a:pathLst>
              <a:path h="4556653" w="5156044">
                <a:moveTo>
                  <a:pt x="0" y="0"/>
                </a:moveTo>
                <a:lnTo>
                  <a:pt x="5156044" y="0"/>
                </a:lnTo>
                <a:lnTo>
                  <a:pt x="5156044" y="4556653"/>
                </a:lnTo>
                <a:lnTo>
                  <a:pt x="0" y="45566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019936" y="4278211"/>
            <a:ext cx="1041845" cy="1041845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9880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8623077" y="4278211"/>
            <a:ext cx="1041845" cy="1041845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9880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4226219" y="4278211"/>
            <a:ext cx="1041845" cy="1041845"/>
            <a:chOff x="0" y="0"/>
            <a:chExt cx="6350000" cy="63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9880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822271" y="6263031"/>
            <a:ext cx="3995595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875092"/>
                </a:solidFill>
                <a:latin typeface="Cerebri Bold"/>
                <a:ea typeface="Cerebri Bold"/>
                <a:cs typeface="Cerebri Bold"/>
                <a:sym typeface="Cerebri Bold"/>
              </a:rPr>
              <a:t>Genetics and family history.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891860" y="6263031"/>
            <a:ext cx="4129954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875092"/>
                </a:solidFill>
                <a:latin typeface="Cerebri Bold"/>
                <a:ea typeface="Cerebri Bold"/>
                <a:cs typeface="Cerebri Bold"/>
                <a:sym typeface="Cerebri Bold"/>
              </a:rPr>
              <a:t>Environmental and lifestyle factors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40578" y="6263031"/>
            <a:ext cx="4087858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875092"/>
                </a:solidFill>
                <a:latin typeface="Cerebri Bold"/>
                <a:ea typeface="Cerebri Bold"/>
                <a:cs typeface="Cerebri Bold"/>
                <a:sym typeface="Cerebri Bold"/>
              </a:rPr>
              <a:t>Immune system response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3261649" y="4606478"/>
            <a:ext cx="558420" cy="385310"/>
          </a:xfrm>
          <a:custGeom>
            <a:avLst/>
            <a:gdLst/>
            <a:ahLst/>
            <a:cxnLst/>
            <a:rect r="r" b="b" t="t" l="l"/>
            <a:pathLst>
              <a:path h="385310" w="558420">
                <a:moveTo>
                  <a:pt x="0" y="0"/>
                </a:moveTo>
                <a:lnTo>
                  <a:pt x="558420" y="0"/>
                </a:lnTo>
                <a:lnTo>
                  <a:pt x="558420" y="385310"/>
                </a:lnTo>
                <a:lnTo>
                  <a:pt x="0" y="385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864790" y="4606478"/>
            <a:ext cx="558420" cy="385310"/>
          </a:xfrm>
          <a:custGeom>
            <a:avLst/>
            <a:gdLst/>
            <a:ahLst/>
            <a:cxnLst/>
            <a:rect r="r" b="b" t="t" l="l"/>
            <a:pathLst>
              <a:path h="385310" w="558420">
                <a:moveTo>
                  <a:pt x="0" y="0"/>
                </a:moveTo>
                <a:lnTo>
                  <a:pt x="558420" y="0"/>
                </a:lnTo>
                <a:lnTo>
                  <a:pt x="558420" y="385310"/>
                </a:lnTo>
                <a:lnTo>
                  <a:pt x="0" y="385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467931" y="4606478"/>
            <a:ext cx="558420" cy="385310"/>
          </a:xfrm>
          <a:custGeom>
            <a:avLst/>
            <a:gdLst/>
            <a:ahLst/>
            <a:cxnLst/>
            <a:rect r="r" b="b" t="t" l="l"/>
            <a:pathLst>
              <a:path h="385310" w="558420">
                <a:moveTo>
                  <a:pt x="0" y="0"/>
                </a:moveTo>
                <a:lnTo>
                  <a:pt x="558420" y="0"/>
                </a:lnTo>
                <a:lnTo>
                  <a:pt x="558420" y="385310"/>
                </a:lnTo>
                <a:lnTo>
                  <a:pt x="0" y="385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1936153">
            <a:off x="6468803" y="4244648"/>
            <a:ext cx="909344" cy="1683971"/>
          </a:xfrm>
          <a:custGeom>
            <a:avLst/>
            <a:gdLst/>
            <a:ahLst/>
            <a:cxnLst/>
            <a:rect r="r" b="b" t="t" l="l"/>
            <a:pathLst>
              <a:path h="1683971" w="909344">
                <a:moveTo>
                  <a:pt x="0" y="0"/>
                </a:moveTo>
                <a:lnTo>
                  <a:pt x="909345" y="0"/>
                </a:lnTo>
                <a:lnTo>
                  <a:pt x="909345" y="1683972"/>
                </a:lnTo>
                <a:lnTo>
                  <a:pt x="0" y="16839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990052" y="7861515"/>
            <a:ext cx="1224742" cy="1295400"/>
          </a:xfrm>
          <a:custGeom>
            <a:avLst/>
            <a:gdLst/>
            <a:ahLst/>
            <a:cxnLst/>
            <a:rect r="r" b="b" t="t" l="l"/>
            <a:pathLst>
              <a:path h="1295400" w="1224742">
                <a:moveTo>
                  <a:pt x="0" y="0"/>
                </a:moveTo>
                <a:lnTo>
                  <a:pt x="1224742" y="0"/>
                </a:lnTo>
                <a:lnTo>
                  <a:pt x="1224742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848987" y="1152525"/>
            <a:ext cx="4622079" cy="1720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21"/>
              </a:lnSpc>
              <a:spcBef>
                <a:spcPct val="0"/>
              </a:spcBef>
            </a:pPr>
            <a:r>
              <a:rPr lang="en-US" b="true" sz="4753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Inflamm</a:t>
            </a:r>
            <a:r>
              <a:rPr lang="en-US" b="true" sz="4753" u="non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atory Bowel Disease Causes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204161" y="1711753"/>
            <a:ext cx="8398263" cy="1044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While the exact cause is unknown, IBD is believed to result from a combination of genetic predisposition, immune system dysfunction, and environmental triggers such as diet, stress, and antibiotic use.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4941" t="-68889" r="-57997" b="-91824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893425" y="2975416"/>
            <a:ext cx="2266602" cy="300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8"/>
              </a:lnSpc>
              <a:spcBef>
                <a:spcPct val="0"/>
              </a:spcBef>
            </a:pPr>
            <a:r>
              <a:rPr lang="en-US" b="true" sz="1784">
                <a:solidFill>
                  <a:srgbClr val="000000"/>
                </a:solidFill>
                <a:latin typeface="Cerebri Bold"/>
                <a:ea typeface="Cerebri Bold"/>
                <a:cs typeface="Cerebri Bold"/>
                <a:sym typeface="Cerebri Bold"/>
              </a:rPr>
              <a:t>What Triggers IBD?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6483684">
            <a:off x="-2561990" y="3524542"/>
            <a:ext cx="8439886" cy="6372114"/>
          </a:xfrm>
          <a:custGeom>
            <a:avLst/>
            <a:gdLst/>
            <a:ahLst/>
            <a:cxnLst/>
            <a:rect r="r" b="b" t="t" l="l"/>
            <a:pathLst>
              <a:path h="6372114" w="8439886">
                <a:moveTo>
                  <a:pt x="8439885" y="0"/>
                </a:moveTo>
                <a:lnTo>
                  <a:pt x="0" y="0"/>
                </a:lnTo>
                <a:lnTo>
                  <a:pt x="0" y="6372114"/>
                </a:lnTo>
                <a:lnTo>
                  <a:pt x="8439885" y="6372114"/>
                </a:lnTo>
                <a:lnTo>
                  <a:pt x="843988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3072743">
            <a:off x="-4421451" y="2719949"/>
            <a:ext cx="8496952" cy="10085403"/>
          </a:xfrm>
          <a:custGeom>
            <a:avLst/>
            <a:gdLst/>
            <a:ahLst/>
            <a:cxnLst/>
            <a:rect r="r" b="b" t="t" l="l"/>
            <a:pathLst>
              <a:path h="10085403" w="8496952">
                <a:moveTo>
                  <a:pt x="8496952" y="0"/>
                </a:moveTo>
                <a:lnTo>
                  <a:pt x="0" y="0"/>
                </a:lnTo>
                <a:lnTo>
                  <a:pt x="0" y="10085403"/>
                </a:lnTo>
                <a:lnTo>
                  <a:pt x="8496952" y="10085403"/>
                </a:lnTo>
                <a:lnTo>
                  <a:pt x="849695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4941" t="-68889" r="-57997" b="-9182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232417"/>
            <a:ext cx="4474845" cy="8229600"/>
          </a:xfrm>
          <a:custGeom>
            <a:avLst/>
            <a:gdLst/>
            <a:ahLst/>
            <a:cxnLst/>
            <a:rect r="r" b="b" t="t" l="l"/>
            <a:pathLst>
              <a:path h="8229600" w="4474845">
                <a:moveTo>
                  <a:pt x="0" y="0"/>
                </a:moveTo>
                <a:lnTo>
                  <a:pt x="4474845" y="0"/>
                </a:lnTo>
                <a:lnTo>
                  <a:pt x="447484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224036" y="1314450"/>
            <a:ext cx="8737842" cy="884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9"/>
              </a:lnSpc>
            </a:pPr>
            <a:r>
              <a:rPr lang="en-US" sz="3633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Pathogenesis of Inflammatory Bowel Disease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995351" y="2447081"/>
            <a:ext cx="8635195" cy="1621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7016" indent="-333508" lvl="1">
              <a:lnSpc>
                <a:spcPts val="4325"/>
              </a:lnSpc>
              <a:spcBef>
                <a:spcPct val="0"/>
              </a:spcBef>
              <a:buFont typeface="Arial"/>
              <a:buChar char="•"/>
            </a:pPr>
            <a:r>
              <a:rPr lang="en-US" sz="3089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Abnormal immune response to gut bacteria</a:t>
            </a:r>
          </a:p>
          <a:p>
            <a:pPr algn="l" marL="667016" indent="-333508" lvl="1">
              <a:lnSpc>
                <a:spcPts val="4325"/>
              </a:lnSpc>
              <a:spcBef>
                <a:spcPct val="0"/>
              </a:spcBef>
              <a:buFont typeface="Arial"/>
              <a:buChar char="•"/>
            </a:pPr>
            <a:r>
              <a:rPr lang="en-US" sz="3089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Chronic inflammation in the intestinal lining</a:t>
            </a:r>
          </a:p>
          <a:p>
            <a:pPr algn="l" marL="667016" indent="-333508" lvl="1">
              <a:lnSpc>
                <a:spcPts val="4325"/>
              </a:lnSpc>
              <a:buFont typeface="Arial"/>
              <a:buChar char="•"/>
            </a:pPr>
            <a:r>
              <a:rPr lang="en-US" sz="3089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Disrupted gut barrier function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224036" y="4661568"/>
            <a:ext cx="10295891" cy="1323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79"/>
              </a:lnSpc>
              <a:spcBef>
                <a:spcPct val="0"/>
              </a:spcBef>
            </a:pPr>
            <a:r>
              <a:rPr lang="en-US" sz="2556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The pathogenesis of inflammatory bowel disease involves a complex interplay of immune responses and microbial imbalances in the gut, leading to persistent inflammation and tissue damage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107475">
            <a:off x="10385744" y="1327838"/>
            <a:ext cx="12796271" cy="8733455"/>
          </a:xfrm>
          <a:custGeom>
            <a:avLst/>
            <a:gdLst/>
            <a:ahLst/>
            <a:cxnLst/>
            <a:rect r="r" b="b" t="t" l="l"/>
            <a:pathLst>
              <a:path h="8733455" w="12796271">
                <a:moveTo>
                  <a:pt x="0" y="0"/>
                </a:moveTo>
                <a:lnTo>
                  <a:pt x="12796271" y="0"/>
                </a:lnTo>
                <a:lnTo>
                  <a:pt x="12796271" y="8733455"/>
                </a:lnTo>
                <a:lnTo>
                  <a:pt x="0" y="87334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284178">
            <a:off x="8779919" y="3551352"/>
            <a:ext cx="9442342" cy="6527019"/>
          </a:xfrm>
          <a:custGeom>
            <a:avLst/>
            <a:gdLst/>
            <a:ahLst/>
            <a:cxnLst/>
            <a:rect r="r" b="b" t="t" l="l"/>
            <a:pathLst>
              <a:path h="6527019" w="9442342">
                <a:moveTo>
                  <a:pt x="0" y="0"/>
                </a:moveTo>
                <a:lnTo>
                  <a:pt x="9442342" y="0"/>
                </a:lnTo>
                <a:lnTo>
                  <a:pt x="9442342" y="6527019"/>
                </a:lnTo>
                <a:lnTo>
                  <a:pt x="0" y="6527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193404" y="1418844"/>
            <a:ext cx="9278109" cy="7449312"/>
            <a:chOff x="0" y="0"/>
            <a:chExt cx="7467600" cy="59956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467600" cy="4513580"/>
            </a:xfrm>
            <a:custGeom>
              <a:avLst/>
              <a:gdLst/>
              <a:ahLst/>
              <a:cxnLst/>
              <a:rect r="r" b="b" t="t" l="l"/>
              <a:pathLst>
                <a:path h="4513580" w="746760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373737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4514850"/>
              <a:ext cx="7467600" cy="695960"/>
            </a:xfrm>
            <a:custGeom>
              <a:avLst/>
              <a:gdLst/>
              <a:ahLst/>
              <a:cxnLst/>
              <a:rect r="r" b="b" t="t" l="l"/>
              <a:pathLst>
                <a:path h="695960" w="746760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429510" y="5210810"/>
              <a:ext cx="2606040" cy="791210"/>
            </a:xfrm>
            <a:custGeom>
              <a:avLst/>
              <a:gdLst/>
              <a:ahLst/>
              <a:cxnLst/>
              <a:rect r="r" b="b" t="t" l="l"/>
              <a:pathLst>
                <a:path h="791210" w="260604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14960" y="353060"/>
              <a:ext cx="6827520" cy="3835400"/>
            </a:xfrm>
            <a:custGeom>
              <a:avLst/>
              <a:gdLst/>
              <a:ahLst/>
              <a:cxnLst/>
              <a:rect r="r" b="b" t="t" l="l"/>
              <a:pathLst>
                <a:path h="38354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6"/>
              <a:stretch>
                <a:fillRect l="0" t="-9411" r="0" b="-9411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4941" t="-68889" r="-57997" b="-91824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23950" y="2019300"/>
            <a:ext cx="7867650" cy="1751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96"/>
              </a:lnSpc>
            </a:pPr>
            <a:r>
              <a:rPr lang="en-US" sz="7200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Inflammatory Bowel Syndrome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23950" y="4098737"/>
            <a:ext cx="6455650" cy="245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Irritable Bowel Syndrome (IBS) is functional, not inflammatory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IBS does not cause permanent damage to the GI tract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IBS symptoms: bloating, cramping, diarrhea or constipation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271309" y="6767237"/>
            <a:ext cx="7060895" cy="1444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3"/>
              </a:lnSpc>
              <a:spcBef>
                <a:spcPct val="0"/>
              </a:spcBef>
            </a:pPr>
            <a:r>
              <a:rPr lang="en-US" sz="2088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IBS is often confused with IBD but differs significantly. IBS involves digestive discomfort without inflammation or damage, while IBD includes chronic inflammation and structural changes in the intestine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107475">
            <a:off x="10385744" y="1327838"/>
            <a:ext cx="12796271" cy="8733455"/>
          </a:xfrm>
          <a:custGeom>
            <a:avLst/>
            <a:gdLst/>
            <a:ahLst/>
            <a:cxnLst/>
            <a:rect r="r" b="b" t="t" l="l"/>
            <a:pathLst>
              <a:path h="8733455" w="12796271">
                <a:moveTo>
                  <a:pt x="0" y="0"/>
                </a:moveTo>
                <a:lnTo>
                  <a:pt x="12796271" y="0"/>
                </a:lnTo>
                <a:lnTo>
                  <a:pt x="12796271" y="8733455"/>
                </a:lnTo>
                <a:lnTo>
                  <a:pt x="0" y="87334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284178">
            <a:off x="8779919" y="3551352"/>
            <a:ext cx="9442342" cy="6527019"/>
          </a:xfrm>
          <a:custGeom>
            <a:avLst/>
            <a:gdLst/>
            <a:ahLst/>
            <a:cxnLst/>
            <a:rect r="r" b="b" t="t" l="l"/>
            <a:pathLst>
              <a:path h="6527019" w="9442342">
                <a:moveTo>
                  <a:pt x="0" y="0"/>
                </a:moveTo>
                <a:lnTo>
                  <a:pt x="9442342" y="0"/>
                </a:lnTo>
                <a:lnTo>
                  <a:pt x="9442342" y="6527019"/>
                </a:lnTo>
                <a:lnTo>
                  <a:pt x="0" y="6527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193404" y="1418844"/>
            <a:ext cx="9278109" cy="7449312"/>
            <a:chOff x="0" y="0"/>
            <a:chExt cx="7467600" cy="59956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467600" cy="4513580"/>
            </a:xfrm>
            <a:custGeom>
              <a:avLst/>
              <a:gdLst/>
              <a:ahLst/>
              <a:cxnLst/>
              <a:rect r="r" b="b" t="t" l="l"/>
              <a:pathLst>
                <a:path h="4513580" w="746760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373737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4514850"/>
              <a:ext cx="7467600" cy="695960"/>
            </a:xfrm>
            <a:custGeom>
              <a:avLst/>
              <a:gdLst/>
              <a:ahLst/>
              <a:cxnLst/>
              <a:rect r="r" b="b" t="t" l="l"/>
              <a:pathLst>
                <a:path h="695960" w="746760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429510" y="5210810"/>
              <a:ext cx="2606040" cy="791210"/>
            </a:xfrm>
            <a:custGeom>
              <a:avLst/>
              <a:gdLst/>
              <a:ahLst/>
              <a:cxnLst/>
              <a:rect r="r" b="b" t="t" l="l"/>
              <a:pathLst>
                <a:path h="791210" w="260604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14960" y="353060"/>
              <a:ext cx="6827520" cy="3835400"/>
            </a:xfrm>
            <a:custGeom>
              <a:avLst/>
              <a:gdLst/>
              <a:ahLst/>
              <a:cxnLst/>
              <a:rect r="r" b="b" t="t" l="l"/>
              <a:pathLst>
                <a:path h="38354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6"/>
              <a:stretch>
                <a:fillRect l="0" t="-6741" r="0" b="-6741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4941" t="-68889" r="-57997" b="-91824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23950" y="1933575"/>
            <a:ext cx="8020050" cy="106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2"/>
              </a:lnSpc>
            </a:pPr>
            <a:r>
              <a:rPr lang="en-US" sz="4336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Irritable Bowel Syndrome vs Inflammatory Bowel Disease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23950" y="4098737"/>
            <a:ext cx="6455650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IBD: structural damage, visible on imaging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IBS: no inflammation, often triggered by stress or food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IBD requires medication; IBS may be managed with lifestyle changes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3158" y="6321358"/>
            <a:ext cx="7060895" cy="1444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3"/>
              </a:lnSpc>
              <a:spcBef>
                <a:spcPct val="0"/>
              </a:spcBef>
            </a:pPr>
            <a:r>
              <a:rPr lang="en-US" sz="2088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Under</a:t>
            </a:r>
            <a:r>
              <a:rPr lang="en-US" sz="2088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standing the differences between IBD and IBS is critical for proper diagnosis and treatment. While symptoms may overlap, their underlying causes and treatment plans are very different.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107475">
            <a:off x="10385744" y="1327838"/>
            <a:ext cx="12796271" cy="8733455"/>
          </a:xfrm>
          <a:custGeom>
            <a:avLst/>
            <a:gdLst/>
            <a:ahLst/>
            <a:cxnLst/>
            <a:rect r="r" b="b" t="t" l="l"/>
            <a:pathLst>
              <a:path h="8733455" w="12796271">
                <a:moveTo>
                  <a:pt x="0" y="0"/>
                </a:moveTo>
                <a:lnTo>
                  <a:pt x="12796271" y="0"/>
                </a:lnTo>
                <a:lnTo>
                  <a:pt x="12796271" y="8733455"/>
                </a:lnTo>
                <a:lnTo>
                  <a:pt x="0" y="87334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284178">
            <a:off x="8779919" y="3551352"/>
            <a:ext cx="9442342" cy="6527019"/>
          </a:xfrm>
          <a:custGeom>
            <a:avLst/>
            <a:gdLst/>
            <a:ahLst/>
            <a:cxnLst/>
            <a:rect r="r" b="b" t="t" l="l"/>
            <a:pathLst>
              <a:path h="6527019" w="9442342">
                <a:moveTo>
                  <a:pt x="0" y="0"/>
                </a:moveTo>
                <a:lnTo>
                  <a:pt x="9442342" y="0"/>
                </a:lnTo>
                <a:lnTo>
                  <a:pt x="9442342" y="6527019"/>
                </a:lnTo>
                <a:lnTo>
                  <a:pt x="0" y="6527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193404" y="1418844"/>
            <a:ext cx="9278109" cy="7449312"/>
            <a:chOff x="0" y="0"/>
            <a:chExt cx="7467600" cy="59956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467600" cy="4513580"/>
            </a:xfrm>
            <a:custGeom>
              <a:avLst/>
              <a:gdLst/>
              <a:ahLst/>
              <a:cxnLst/>
              <a:rect r="r" b="b" t="t" l="l"/>
              <a:pathLst>
                <a:path h="4513580" w="746760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373737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4514850"/>
              <a:ext cx="7467600" cy="695960"/>
            </a:xfrm>
            <a:custGeom>
              <a:avLst/>
              <a:gdLst/>
              <a:ahLst/>
              <a:cxnLst/>
              <a:rect r="r" b="b" t="t" l="l"/>
              <a:pathLst>
                <a:path h="695960" w="746760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429510" y="5210810"/>
              <a:ext cx="2606040" cy="791210"/>
            </a:xfrm>
            <a:custGeom>
              <a:avLst/>
              <a:gdLst/>
              <a:ahLst/>
              <a:cxnLst/>
              <a:rect r="r" b="b" t="t" l="l"/>
              <a:pathLst>
                <a:path h="791210" w="260604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14960" y="353060"/>
              <a:ext cx="6827520" cy="3835400"/>
            </a:xfrm>
            <a:custGeom>
              <a:avLst/>
              <a:gdLst/>
              <a:ahLst/>
              <a:cxnLst/>
              <a:rect r="r" b="b" t="t" l="l"/>
              <a:pathLst>
                <a:path h="38354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6"/>
              <a:stretch>
                <a:fillRect l="0" t="-9300" r="0" b="-930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4941" t="-68889" r="-57997" b="-91824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23950" y="1933575"/>
            <a:ext cx="8020050" cy="106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2"/>
              </a:lnSpc>
            </a:pPr>
            <a:r>
              <a:rPr lang="en-US" sz="4336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Inflammatory Bowel Disease and Arthritis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23950" y="4098737"/>
            <a:ext cx="6455650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IBD may lead to extraintestinal symptoms like joint pain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Arthritis is the most common</a:t>
            </a: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 complication outside the gut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May need combined treatment for both conditions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19082" y="6068783"/>
            <a:ext cx="7060895" cy="1444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3"/>
              </a:lnSpc>
              <a:spcBef>
                <a:spcPct val="0"/>
              </a:spcBef>
            </a:pPr>
            <a:r>
              <a:rPr lang="en-US" sz="2088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IBD i</a:t>
            </a:r>
            <a:r>
              <a:rPr lang="en-US" sz="2088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s often linked to joint inflammation, with arthritis being a common issue. Anti-inflammatory treatment plans may help manage both gut and joint symptoms in affected individuals.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23950" y="3216722"/>
            <a:ext cx="3845123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The Gut-Joint Connection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580182" y="3790095"/>
            <a:ext cx="11974794" cy="8172797"/>
          </a:xfrm>
          <a:custGeom>
            <a:avLst/>
            <a:gdLst/>
            <a:ahLst/>
            <a:cxnLst/>
            <a:rect r="r" b="b" t="t" l="l"/>
            <a:pathLst>
              <a:path h="8172797" w="11974794">
                <a:moveTo>
                  <a:pt x="0" y="0"/>
                </a:moveTo>
                <a:lnTo>
                  <a:pt x="11974794" y="0"/>
                </a:lnTo>
                <a:lnTo>
                  <a:pt x="11974794" y="8172797"/>
                </a:lnTo>
                <a:lnTo>
                  <a:pt x="0" y="81727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071005">
            <a:off x="-662104" y="3580890"/>
            <a:ext cx="5844218" cy="9926484"/>
          </a:xfrm>
          <a:custGeom>
            <a:avLst/>
            <a:gdLst/>
            <a:ahLst/>
            <a:cxnLst/>
            <a:rect r="r" b="b" t="t" l="l"/>
            <a:pathLst>
              <a:path h="9926484" w="5844218">
                <a:moveTo>
                  <a:pt x="0" y="0"/>
                </a:moveTo>
                <a:lnTo>
                  <a:pt x="5844218" y="0"/>
                </a:lnTo>
                <a:lnTo>
                  <a:pt x="5844218" y="9926484"/>
                </a:lnTo>
                <a:lnTo>
                  <a:pt x="0" y="99264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012800"/>
            <a:ext cx="3863688" cy="3863688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6"/>
              <a:stretch>
                <a:fillRect l="-25061" t="0" r="-25061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5378713"/>
            <a:ext cx="6868864" cy="3863688"/>
            <a:chOff x="0" y="0"/>
            <a:chExt cx="1128903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87760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28776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7"/>
              <a:stretch>
                <a:fillRect l="0" t="-9283" r="0" b="-9283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94612" y="1012800"/>
            <a:ext cx="6868864" cy="3863688"/>
            <a:chOff x="0" y="0"/>
            <a:chExt cx="1128903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287760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28776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8"/>
              <a:stretch>
                <a:fillRect l="0" t="-4060" r="0" b="-406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396228" y="-534641"/>
            <a:ext cx="3666382" cy="3666382"/>
          </a:xfrm>
          <a:custGeom>
            <a:avLst/>
            <a:gdLst/>
            <a:ahLst/>
            <a:cxnLst/>
            <a:rect r="r" b="b" t="t" l="l"/>
            <a:pathLst>
              <a:path h="3666382" w="3666382">
                <a:moveTo>
                  <a:pt x="0" y="0"/>
                </a:moveTo>
                <a:lnTo>
                  <a:pt x="3666382" y="0"/>
                </a:lnTo>
                <a:lnTo>
                  <a:pt x="3666382" y="3666383"/>
                </a:lnTo>
                <a:lnTo>
                  <a:pt x="0" y="36663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929217" y="1667485"/>
            <a:ext cx="4486405" cy="1601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4427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Inflammatory Bowel Disease Diet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4450" y="1298550"/>
            <a:ext cx="1500261" cy="1500261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9880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314450" y="1819938"/>
            <a:ext cx="1500261" cy="593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4"/>
              </a:lnSpc>
            </a:pPr>
            <a:r>
              <a:rPr lang="en-US" b="true" sz="4800">
                <a:solidFill>
                  <a:srgbClr val="FFF5E6"/>
                </a:solidFill>
                <a:latin typeface="Cerebri Bold"/>
                <a:ea typeface="Cerebri Bold"/>
                <a:cs typeface="Cerebri Bold"/>
                <a:sym typeface="Cerebri Bold"/>
              </a:rPr>
              <a:t>01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314450" y="5664463"/>
            <a:ext cx="1500261" cy="1500261"/>
            <a:chOff x="0" y="0"/>
            <a:chExt cx="6350000" cy="6350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9880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314450" y="6185851"/>
            <a:ext cx="1500261" cy="593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4"/>
              </a:lnSpc>
            </a:pPr>
            <a:r>
              <a:rPr lang="en-US" b="true" sz="4800">
                <a:solidFill>
                  <a:srgbClr val="FFF5E6"/>
                </a:solidFill>
                <a:latin typeface="Cerebri Bold"/>
                <a:ea typeface="Cerebri Bold"/>
                <a:cs typeface="Cerebri Bold"/>
                <a:sym typeface="Cerebri Bold"/>
              </a:rPr>
              <a:t>03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680362" y="1298550"/>
            <a:ext cx="1500261" cy="1500261"/>
            <a:chOff x="0" y="0"/>
            <a:chExt cx="6350000" cy="6350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9880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5680362" y="1819938"/>
            <a:ext cx="1500261" cy="593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4"/>
              </a:lnSpc>
            </a:pPr>
            <a:r>
              <a:rPr lang="en-US" b="true" sz="4800">
                <a:solidFill>
                  <a:srgbClr val="FFF5E6"/>
                </a:solidFill>
                <a:latin typeface="Cerebri Bold"/>
                <a:ea typeface="Cerebri Bold"/>
                <a:cs typeface="Cerebri Bold"/>
                <a:sym typeface="Cerebri Bold"/>
              </a:rPr>
              <a:t>02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829044" y="6940909"/>
            <a:ext cx="8158049" cy="1044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Focus on low-residue, easy-to-digest foods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Avoid dairy, spicy, and fatty foods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Hydration and portion control are key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54941" t="-68889" r="-57997" b="-91824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8829044" y="5897255"/>
            <a:ext cx="7412957" cy="881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5"/>
              </a:lnSpc>
              <a:spcBef>
                <a:spcPct val="0"/>
              </a:spcBef>
            </a:pPr>
            <a:r>
              <a:rPr lang="en-US" b="true" sz="1661">
                <a:solidFill>
                  <a:srgbClr val="000000"/>
                </a:solidFill>
                <a:latin typeface="Cerebri Bold"/>
                <a:ea typeface="Cerebri Bold"/>
                <a:cs typeface="Cerebri Bold"/>
                <a:sym typeface="Cerebri Bold"/>
              </a:rPr>
              <a:t>Diet plays a vital role in managing IBD flare-ups. A gentle, balanced approach to eating can reduce symptoms and prevent complications. Consulting a dietitian is highly recommended.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41553" y="7223761"/>
            <a:ext cx="3666382" cy="3666382"/>
          </a:xfrm>
          <a:custGeom>
            <a:avLst/>
            <a:gdLst/>
            <a:ahLst/>
            <a:cxnLst/>
            <a:rect r="r" b="b" t="t" l="l"/>
            <a:pathLst>
              <a:path h="3666382" w="3666382">
                <a:moveTo>
                  <a:pt x="0" y="0"/>
                </a:moveTo>
                <a:lnTo>
                  <a:pt x="3666382" y="0"/>
                </a:lnTo>
                <a:lnTo>
                  <a:pt x="3666382" y="3666382"/>
                </a:lnTo>
                <a:lnTo>
                  <a:pt x="0" y="3666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315075" y="0"/>
            <a:ext cx="11972925" cy="10287000"/>
            <a:chOff x="0" y="0"/>
            <a:chExt cx="4050101" cy="3479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50100" cy="3479800"/>
            </a:xfrm>
            <a:custGeom>
              <a:avLst/>
              <a:gdLst/>
              <a:ahLst/>
              <a:cxnLst/>
              <a:rect r="r" b="b" t="t" l="l"/>
              <a:pathLst>
                <a:path h="3479800" w="4050100">
                  <a:moveTo>
                    <a:pt x="0" y="0"/>
                  </a:moveTo>
                  <a:lnTo>
                    <a:pt x="4050100" y="0"/>
                  </a:lnTo>
                  <a:lnTo>
                    <a:pt x="4050100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F15D66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3237440" y="4065272"/>
            <a:ext cx="5914988" cy="6316978"/>
          </a:xfrm>
          <a:custGeom>
            <a:avLst/>
            <a:gdLst/>
            <a:ahLst/>
            <a:cxnLst/>
            <a:rect r="r" b="b" t="t" l="l"/>
            <a:pathLst>
              <a:path h="6316978" w="5914988">
                <a:moveTo>
                  <a:pt x="0" y="0"/>
                </a:moveTo>
                <a:lnTo>
                  <a:pt x="5914988" y="0"/>
                </a:lnTo>
                <a:lnTo>
                  <a:pt x="5914988" y="6316978"/>
                </a:lnTo>
                <a:lnTo>
                  <a:pt x="0" y="63169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834586" y="562882"/>
            <a:ext cx="6978318" cy="44565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98"/>
              </a:lnSpc>
            </a:pPr>
            <a:r>
              <a:rPr lang="en-US" sz="7212" b="true">
                <a:solidFill>
                  <a:srgbClr val="FFF5E6"/>
                </a:solidFill>
                <a:latin typeface="Cerebri Bold"/>
                <a:ea typeface="Cerebri Bold"/>
                <a:cs typeface="Cerebri Bold"/>
                <a:sym typeface="Cerebri Bold"/>
              </a:rPr>
              <a:t>Anti Inflammatory Diet Plan Indian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478047" y="-613991"/>
            <a:ext cx="3666382" cy="3666382"/>
          </a:xfrm>
          <a:custGeom>
            <a:avLst/>
            <a:gdLst/>
            <a:ahLst/>
            <a:cxnLst/>
            <a:rect r="r" b="b" t="t" l="l"/>
            <a:pathLst>
              <a:path h="3666382" w="3666382">
                <a:moveTo>
                  <a:pt x="0" y="0"/>
                </a:moveTo>
                <a:lnTo>
                  <a:pt x="3666382" y="0"/>
                </a:lnTo>
                <a:lnTo>
                  <a:pt x="3666382" y="3666382"/>
                </a:lnTo>
                <a:lnTo>
                  <a:pt x="0" y="3666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4941" t="-68889" r="-57997" b="-91824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09916" y="3746672"/>
            <a:ext cx="5956839" cy="2780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9850" indent="-284925" lvl="1">
              <a:lnSpc>
                <a:spcPts val="3695"/>
              </a:lnSpc>
              <a:buFont typeface="Arial"/>
              <a:buChar char="•"/>
            </a:pPr>
            <a:r>
              <a:rPr lang="en-US" sz="2639">
                <a:solidFill>
                  <a:srgbClr val="000000"/>
                </a:solidFill>
                <a:latin typeface="Cerebri"/>
                <a:ea typeface="Cerebri"/>
                <a:cs typeface="Cerebri"/>
                <a:sym typeface="Cerebri"/>
              </a:rPr>
              <a:t>Include turmeric, ginger, flaxseeds, leafy greens</a:t>
            </a:r>
          </a:p>
          <a:p>
            <a:pPr algn="l" marL="569850" indent="-284925" lvl="1">
              <a:lnSpc>
                <a:spcPts val="3695"/>
              </a:lnSpc>
              <a:buFont typeface="Arial"/>
              <a:buChar char="•"/>
            </a:pPr>
            <a:r>
              <a:rPr lang="en-US" sz="2639">
                <a:solidFill>
                  <a:srgbClr val="000000"/>
                </a:solidFill>
                <a:latin typeface="Cerebri"/>
                <a:ea typeface="Cerebri"/>
                <a:cs typeface="Cerebri"/>
                <a:sym typeface="Cerebri"/>
              </a:rPr>
              <a:t>Indian staples: moong dal, rice, khichdi, sabudana</a:t>
            </a:r>
          </a:p>
          <a:p>
            <a:pPr algn="l" marL="569850" indent="-284925" lvl="1">
              <a:lnSpc>
                <a:spcPts val="3695"/>
              </a:lnSpc>
              <a:buFont typeface="Arial"/>
              <a:buChar char="•"/>
            </a:pPr>
            <a:r>
              <a:rPr lang="en-US" sz="2639">
                <a:solidFill>
                  <a:srgbClr val="000000"/>
                </a:solidFill>
                <a:latin typeface="Cerebri"/>
                <a:ea typeface="Cerebri"/>
                <a:cs typeface="Cerebri"/>
                <a:sym typeface="Cerebri"/>
              </a:rPr>
              <a:t>Stay away from fried, processed, and spicy foods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34586" y="5122851"/>
            <a:ext cx="8445432" cy="990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sz="1887">
                <a:solidFill>
                  <a:srgbClr val="000000"/>
                </a:solidFill>
                <a:latin typeface="Cerebri"/>
                <a:ea typeface="Cerebri"/>
                <a:cs typeface="Cerebri"/>
                <a:sym typeface="Cerebri"/>
              </a:rPr>
              <a:t>An anti-inflammatory diet in Mumbai or other Indian cities can be adapted using local foods. Opt for gut-soothing, non-irritating meals to ease IBD symptoms and support recovery.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3936926"/>
            <a:ext cx="4264216" cy="4873389"/>
          </a:xfrm>
          <a:custGeom>
            <a:avLst/>
            <a:gdLst/>
            <a:ahLst/>
            <a:cxnLst/>
            <a:rect r="r" b="b" t="t" l="l"/>
            <a:pathLst>
              <a:path h="4873389" w="4264216">
                <a:moveTo>
                  <a:pt x="0" y="0"/>
                </a:moveTo>
                <a:lnTo>
                  <a:pt x="4264216" y="0"/>
                </a:lnTo>
                <a:lnTo>
                  <a:pt x="4264216" y="4873389"/>
                </a:lnTo>
                <a:lnTo>
                  <a:pt x="0" y="48733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71575"/>
            <a:ext cx="5663779" cy="1929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73"/>
              </a:lnSpc>
            </a:pPr>
            <a:r>
              <a:rPr lang="en-US" sz="5347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Anti Inflammatory Foods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12194" y="3806552"/>
            <a:ext cx="11024890" cy="2235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16470" indent="-458235" lvl="1">
              <a:lnSpc>
                <a:spcPts val="5942"/>
              </a:lnSpc>
              <a:buFont typeface="Arial"/>
              <a:buChar char="•"/>
            </a:pPr>
            <a:r>
              <a:rPr lang="en-US" b="true" sz="4244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Omega-3-rich foods</a:t>
            </a:r>
            <a:r>
              <a:rPr lang="en-US" sz="4244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: walnuts, flaxseeds</a:t>
            </a:r>
          </a:p>
          <a:p>
            <a:pPr algn="l" marL="916470" indent="-458235" lvl="1">
              <a:lnSpc>
                <a:spcPts val="5942"/>
              </a:lnSpc>
              <a:buFont typeface="Arial"/>
              <a:buChar char="•"/>
            </a:pPr>
            <a:r>
              <a:rPr lang="en-US" b="true" sz="4244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Spices</a:t>
            </a:r>
            <a:r>
              <a:rPr lang="en-US" sz="4244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: turmeric, cinnamon</a:t>
            </a:r>
          </a:p>
          <a:p>
            <a:pPr algn="l" marL="916470" indent="-458235" lvl="1">
              <a:lnSpc>
                <a:spcPts val="5942"/>
              </a:lnSpc>
              <a:buFont typeface="Arial"/>
              <a:buChar char="•"/>
            </a:pPr>
            <a:r>
              <a:rPr lang="en-US" b="true" sz="4244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Vegetables</a:t>
            </a:r>
            <a:r>
              <a:rPr lang="en-US" sz="4244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: spinach, broccoli, beetroot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915011" y="6325995"/>
            <a:ext cx="10219257" cy="1371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3"/>
              </a:lnSpc>
              <a:spcBef>
                <a:spcPct val="0"/>
              </a:spcBef>
            </a:pPr>
            <a:r>
              <a:rPr lang="en-US" sz="2609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Adding anti-inflammatory foods into your daily meals can naturally ease inflammation. These foods support gut healing and can be integrated into any Indian diet plan for long-term benefits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941" t="-68889" r="-57997" b="-91824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20947" y="-606952"/>
            <a:ext cx="4809382" cy="4809382"/>
          </a:xfrm>
          <a:custGeom>
            <a:avLst/>
            <a:gdLst/>
            <a:ahLst/>
            <a:cxnLst/>
            <a:rect r="r" b="b" t="t" l="l"/>
            <a:pathLst>
              <a:path h="4809382" w="4809382">
                <a:moveTo>
                  <a:pt x="0" y="0"/>
                </a:moveTo>
                <a:lnTo>
                  <a:pt x="4809382" y="0"/>
                </a:lnTo>
                <a:lnTo>
                  <a:pt x="4809382" y="4809382"/>
                </a:lnTo>
                <a:lnTo>
                  <a:pt x="0" y="4809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9345" y="786411"/>
            <a:ext cx="2022655" cy="2022655"/>
          </a:xfrm>
          <a:custGeom>
            <a:avLst/>
            <a:gdLst/>
            <a:ahLst/>
            <a:cxnLst/>
            <a:rect r="r" b="b" t="t" l="l"/>
            <a:pathLst>
              <a:path h="2022655" w="2022655">
                <a:moveTo>
                  <a:pt x="0" y="0"/>
                </a:moveTo>
                <a:lnTo>
                  <a:pt x="2022655" y="0"/>
                </a:lnTo>
                <a:lnTo>
                  <a:pt x="2022655" y="2022655"/>
                </a:lnTo>
                <a:lnTo>
                  <a:pt x="0" y="20226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36645" y="9728921"/>
            <a:ext cx="2022655" cy="2022655"/>
          </a:xfrm>
          <a:custGeom>
            <a:avLst/>
            <a:gdLst/>
            <a:ahLst/>
            <a:cxnLst/>
            <a:rect r="r" b="b" t="t" l="l"/>
            <a:pathLst>
              <a:path h="2022655" w="2022655">
                <a:moveTo>
                  <a:pt x="0" y="0"/>
                </a:moveTo>
                <a:lnTo>
                  <a:pt x="2022655" y="0"/>
                </a:lnTo>
                <a:lnTo>
                  <a:pt x="2022655" y="2022655"/>
                </a:lnTo>
                <a:lnTo>
                  <a:pt x="0" y="20226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84182" y="786411"/>
            <a:ext cx="5957500" cy="4537883"/>
          </a:xfrm>
          <a:custGeom>
            <a:avLst/>
            <a:gdLst/>
            <a:ahLst/>
            <a:cxnLst/>
            <a:rect r="r" b="b" t="t" l="l"/>
            <a:pathLst>
              <a:path h="4537883" w="5957500">
                <a:moveTo>
                  <a:pt x="0" y="0"/>
                </a:moveTo>
                <a:lnTo>
                  <a:pt x="5957500" y="0"/>
                </a:lnTo>
                <a:lnTo>
                  <a:pt x="5957500" y="4537884"/>
                </a:lnTo>
                <a:lnTo>
                  <a:pt x="0" y="4537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4524" r="0" b="-3681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990773" y="1132284"/>
            <a:ext cx="6257199" cy="1057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5"/>
              </a:lnSpc>
            </a:pPr>
            <a:r>
              <a:rPr lang="en-US" sz="4306" b="true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Inflammatory Bowel Disease Treatment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29167" y="2425667"/>
            <a:ext cx="6455358" cy="139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373737"/>
                </a:solidFill>
                <a:latin typeface="Cerebri Bold"/>
                <a:ea typeface="Cerebri Bold"/>
                <a:cs typeface="Cerebri Bold"/>
                <a:sym typeface="Cerebri Bold"/>
              </a:rPr>
              <a:t>Medications</a:t>
            </a: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: steroids, immunosuppressants, biologics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Anti-inflammatory diet and lifestyle changes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Surgery in severe or unresponsive cases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484182" y="5908011"/>
            <a:ext cx="11648964" cy="847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1"/>
              </a:lnSpc>
              <a:spcBef>
                <a:spcPct val="0"/>
              </a:spcBef>
            </a:pPr>
            <a:r>
              <a:rPr lang="en-US" sz="2465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IBD treatment requires a combination of medication and personalized dietary strategies.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84182" y="6984157"/>
            <a:ext cx="11648964" cy="847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1"/>
              </a:lnSpc>
              <a:spcBef>
                <a:spcPct val="0"/>
              </a:spcBef>
            </a:pPr>
            <a:r>
              <a:rPr lang="en-US" sz="2465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Following</a:t>
            </a:r>
            <a:r>
              <a:rPr lang="en-US" sz="2465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 an anti-inflammatory diet chart and staying consistent with medical care can control the disease effectively.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4941" t="-68889" r="-57997" b="-91824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75834" y="3176406"/>
            <a:ext cx="13660180" cy="734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25"/>
              </a:lnSpc>
            </a:pPr>
            <a:r>
              <a:rPr lang="en-US" sz="5257" b="true">
                <a:solidFill>
                  <a:srgbClr val="20201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About Dt. Foram Modi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84744" y="4066006"/>
            <a:ext cx="8759256" cy="178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2284" indent="-256142" lvl="1">
              <a:lnSpc>
                <a:spcPts val="3559"/>
              </a:lnSpc>
              <a:buFont typeface="Arial"/>
              <a:buChar char="•"/>
            </a:pPr>
            <a:r>
              <a:rPr lang="en-US" sz="237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Expert in therapeutic and clinical diets</a:t>
            </a:r>
          </a:p>
          <a:p>
            <a:pPr algn="l" marL="512284" indent="-256142" lvl="1">
              <a:lnSpc>
                <a:spcPts val="3559"/>
              </a:lnSpc>
              <a:buFont typeface="Arial"/>
              <a:buChar char="•"/>
            </a:pPr>
            <a:r>
              <a:rPr lang="en-US" sz="237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Over 12+ years of experience with diverse conditions</a:t>
            </a:r>
          </a:p>
          <a:p>
            <a:pPr algn="l" marL="512284" indent="-256142" lvl="1">
              <a:lnSpc>
                <a:spcPts val="3559"/>
              </a:lnSpc>
              <a:buFont typeface="Arial"/>
              <a:buChar char="•"/>
            </a:pPr>
            <a:r>
              <a:rPr lang="en-US" sz="237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Focus on personalized, practical meal planning</a:t>
            </a:r>
          </a:p>
          <a:p>
            <a:pPr algn="l" marL="512284" indent="-256142" lvl="1">
              <a:lnSpc>
                <a:spcPts val="3559"/>
              </a:lnSpc>
              <a:buFont typeface="Arial"/>
              <a:buChar char="•"/>
            </a:pPr>
            <a:r>
              <a:rPr lang="en-US" sz="237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Regular speaker and educator in nutrition workshops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097945" y="1519959"/>
            <a:ext cx="7921643" cy="7921643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2478" y="0"/>
                  </a:moveTo>
                  <a:lnTo>
                    <a:pt x="790322" y="0"/>
                  </a:lnTo>
                  <a:cubicBezTo>
                    <a:pt x="802736" y="0"/>
                    <a:pt x="812800" y="10064"/>
                    <a:pt x="812800" y="22478"/>
                  </a:cubicBezTo>
                  <a:lnTo>
                    <a:pt x="812800" y="790322"/>
                  </a:lnTo>
                  <a:cubicBezTo>
                    <a:pt x="812800" y="802736"/>
                    <a:pt x="802736" y="812800"/>
                    <a:pt x="790322" y="812800"/>
                  </a:cubicBezTo>
                  <a:lnTo>
                    <a:pt x="22478" y="812800"/>
                  </a:lnTo>
                  <a:cubicBezTo>
                    <a:pt x="10064" y="812800"/>
                    <a:pt x="0" y="802736"/>
                    <a:pt x="0" y="790322"/>
                  </a:cubicBezTo>
                  <a:lnTo>
                    <a:pt x="0" y="22478"/>
                  </a:lnTo>
                  <a:cubicBezTo>
                    <a:pt x="0" y="10064"/>
                    <a:pt x="10064" y="0"/>
                    <a:pt x="2247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  <a:ln w="7620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name="TextBox 6" id="6"/>
          <p:cNvSpPr txBox="true"/>
          <p:nvPr/>
        </p:nvSpPr>
        <p:spPr>
          <a:xfrm rot="0">
            <a:off x="575834" y="7148328"/>
            <a:ext cx="8099466" cy="700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4"/>
              </a:lnSpc>
            </a:pPr>
            <a:r>
              <a:rPr lang="en-US" sz="206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makesyoueat.com/dietitian-in-mumbai/anti-inflammatory-diet/"/>
              </a:rPr>
              <a:t>https://makesyoueat.com/dietitian-in-mumbai/anti-inflammatory-diet/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75834" y="6591070"/>
            <a:ext cx="8099466" cy="338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4"/>
              </a:lnSpc>
            </a:pPr>
            <a:r>
              <a:rPr lang="en-US" sz="206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Checkout Her Anti Inflammatory Diet Plan in Mumbai -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6692092" y="171640"/>
            <a:ext cx="1447060" cy="1181890"/>
          </a:xfrm>
          <a:custGeom>
            <a:avLst/>
            <a:gdLst/>
            <a:ahLst/>
            <a:cxnLst/>
            <a:rect r="r" b="b" t="t" l="l"/>
            <a:pathLst>
              <a:path h="1181890" w="1447060">
                <a:moveTo>
                  <a:pt x="0" y="0"/>
                </a:moveTo>
                <a:lnTo>
                  <a:pt x="1447060" y="0"/>
                </a:lnTo>
                <a:lnTo>
                  <a:pt x="1447060" y="1181890"/>
                </a:lnTo>
                <a:lnTo>
                  <a:pt x="0" y="11818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4941" t="-68889" r="-57997" b="-91824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722314" y="5252943"/>
            <a:ext cx="6041307" cy="5678829"/>
          </a:xfrm>
          <a:custGeom>
            <a:avLst/>
            <a:gdLst/>
            <a:ahLst/>
            <a:cxnLst/>
            <a:rect r="r" b="b" t="t" l="l"/>
            <a:pathLst>
              <a:path h="5678829" w="6041307">
                <a:moveTo>
                  <a:pt x="0" y="0"/>
                </a:moveTo>
                <a:lnTo>
                  <a:pt x="6041307" y="0"/>
                </a:lnTo>
                <a:lnTo>
                  <a:pt x="6041307" y="5678829"/>
                </a:lnTo>
                <a:lnTo>
                  <a:pt x="0" y="56788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295061" y="-425886"/>
            <a:ext cx="6041307" cy="5678829"/>
          </a:xfrm>
          <a:custGeom>
            <a:avLst/>
            <a:gdLst/>
            <a:ahLst/>
            <a:cxnLst/>
            <a:rect r="r" b="b" t="t" l="l"/>
            <a:pathLst>
              <a:path h="5678829" w="6041307">
                <a:moveTo>
                  <a:pt x="6041307" y="5678829"/>
                </a:moveTo>
                <a:lnTo>
                  <a:pt x="0" y="5678829"/>
                </a:lnTo>
                <a:lnTo>
                  <a:pt x="0" y="0"/>
                </a:lnTo>
                <a:lnTo>
                  <a:pt x="6041307" y="0"/>
                </a:lnTo>
                <a:lnTo>
                  <a:pt x="6041307" y="567882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640409" y="1337966"/>
            <a:ext cx="9007181" cy="7611068"/>
          </a:xfrm>
          <a:custGeom>
            <a:avLst/>
            <a:gdLst/>
            <a:ahLst/>
            <a:cxnLst/>
            <a:rect r="r" b="b" t="t" l="l"/>
            <a:pathLst>
              <a:path h="7611068" w="9007181">
                <a:moveTo>
                  <a:pt x="0" y="0"/>
                </a:moveTo>
                <a:lnTo>
                  <a:pt x="9007182" y="0"/>
                </a:lnTo>
                <a:lnTo>
                  <a:pt x="9007182" y="7611068"/>
                </a:lnTo>
                <a:lnTo>
                  <a:pt x="0" y="76110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147067">
            <a:off x="16306040" y="-201754"/>
            <a:ext cx="1160086" cy="1993898"/>
          </a:xfrm>
          <a:custGeom>
            <a:avLst/>
            <a:gdLst/>
            <a:ahLst/>
            <a:cxnLst/>
            <a:rect r="r" b="b" t="t" l="l"/>
            <a:pathLst>
              <a:path h="1993898" w="1160086">
                <a:moveTo>
                  <a:pt x="0" y="0"/>
                </a:moveTo>
                <a:lnTo>
                  <a:pt x="1160086" y="0"/>
                </a:lnTo>
                <a:lnTo>
                  <a:pt x="1160086" y="1993898"/>
                </a:lnTo>
                <a:lnTo>
                  <a:pt x="0" y="1993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739265">
            <a:off x="15901144" y="6235758"/>
            <a:ext cx="1135328" cy="2102459"/>
          </a:xfrm>
          <a:custGeom>
            <a:avLst/>
            <a:gdLst/>
            <a:ahLst/>
            <a:cxnLst/>
            <a:rect r="r" b="b" t="t" l="l"/>
            <a:pathLst>
              <a:path h="2102459" w="1135328">
                <a:moveTo>
                  <a:pt x="0" y="0"/>
                </a:moveTo>
                <a:lnTo>
                  <a:pt x="1135328" y="0"/>
                </a:lnTo>
                <a:lnTo>
                  <a:pt x="1135328" y="2102459"/>
                </a:lnTo>
                <a:lnTo>
                  <a:pt x="0" y="21024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796621" y="1927131"/>
            <a:ext cx="6207891" cy="4572396"/>
          </a:xfrm>
          <a:custGeom>
            <a:avLst/>
            <a:gdLst/>
            <a:ahLst/>
            <a:cxnLst/>
            <a:rect r="r" b="b" t="t" l="l"/>
            <a:pathLst>
              <a:path h="4572396" w="6207891">
                <a:moveTo>
                  <a:pt x="0" y="0"/>
                </a:moveTo>
                <a:lnTo>
                  <a:pt x="6207891" y="0"/>
                </a:lnTo>
                <a:lnTo>
                  <a:pt x="6207891" y="4572396"/>
                </a:lnTo>
                <a:lnTo>
                  <a:pt x="0" y="457239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29533" r="0" b="-5149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45879" y="2913766"/>
            <a:ext cx="11064414" cy="1299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2"/>
              </a:lnSpc>
            </a:pPr>
            <a:r>
              <a:rPr lang="en-US" b="true" sz="10400">
                <a:solidFill>
                  <a:srgbClr val="373737"/>
                </a:solidFill>
                <a:latin typeface="Cerebri Heavy"/>
                <a:ea typeface="Cerebri Heavy"/>
                <a:cs typeface="Cerebri Heavy"/>
                <a:sym typeface="Cerebri Heavy"/>
              </a:rPr>
              <a:t>THANK YOU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280004"/>
            <a:ext cx="9274129" cy="534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9"/>
              </a:lnSpc>
            </a:pPr>
            <a:r>
              <a:rPr lang="en-US" sz="3999">
                <a:solidFill>
                  <a:srgbClr val="373737"/>
                </a:solidFill>
                <a:latin typeface="Cerebri"/>
                <a:ea typeface="Cerebri"/>
                <a:cs typeface="Cerebri"/>
                <a:sym typeface="Cerebri"/>
              </a:rPr>
              <a:t>Take care of your family's health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047830" y="5509258"/>
            <a:ext cx="7860512" cy="2837887"/>
            <a:chOff x="0" y="0"/>
            <a:chExt cx="10480683" cy="3783849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73020" y="203729"/>
              <a:ext cx="10307663" cy="511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22"/>
                </a:lnSpc>
              </a:pPr>
              <a:r>
                <a:rPr lang="en-US" sz="2230" spc="156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Makes You Eat by Dt. Foram Modi, Mumbai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73020" y="-57150"/>
              <a:ext cx="3765901" cy="3275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46"/>
                </a:lnSpc>
              </a:pPr>
              <a:r>
                <a:rPr lang="en-US" sz="1390" spc="97" b="true">
                  <a:solidFill>
                    <a:srgbClr val="F15D66"/>
                  </a:solidFill>
                  <a:latin typeface="ITC Cheltenham Bold"/>
                  <a:ea typeface="ITC Cheltenham Bold"/>
                  <a:cs typeface="ITC Cheltenham Bold"/>
                  <a:sym typeface="ITC Cheltenham Bold"/>
                </a:rPr>
                <a:t>Created &amp; Presented By -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73020" y="744143"/>
              <a:ext cx="5153832" cy="361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31"/>
                </a:lnSpc>
              </a:pPr>
              <a:r>
                <a:rPr lang="en-US" sz="1593" spc="11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Visit - https://makesyoueat.com/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0" y="1364693"/>
              <a:ext cx="2419166" cy="2419156"/>
              <a:chOff x="0" y="0"/>
              <a:chExt cx="6350000" cy="6349975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6350000" cy="6349975"/>
              </a:xfrm>
              <a:custGeom>
                <a:avLst/>
                <a:gdLst/>
                <a:ahLst/>
                <a:cxnLst/>
                <a:rect r="r" b="b" t="t" l="l"/>
                <a:pathLst>
                  <a:path h="6349975" w="6350000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0" t="-16280" r="-28015" b="-54406"/>
                </a:stretch>
              </a:blipFill>
            </p:spPr>
          </p:sp>
        </p:grpSp>
        <p:sp>
          <p:nvSpPr>
            <p:cNvPr name="TextBox 16" id="16"/>
            <p:cNvSpPr txBox="true"/>
            <p:nvPr/>
          </p:nvSpPr>
          <p:spPr>
            <a:xfrm rot="0">
              <a:off x="3018315" y="1968481"/>
              <a:ext cx="7238410" cy="7004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20"/>
                </a:lnSpc>
              </a:pPr>
              <a:r>
                <a:rPr lang="en-US" sz="4000" b="true">
                  <a:solidFill>
                    <a:srgbClr val="373737"/>
                  </a:solidFill>
                  <a:latin typeface="Cerebri Heavy"/>
                  <a:ea typeface="Cerebri Heavy"/>
                  <a:cs typeface="Cerebri Heavy"/>
                  <a:sym typeface="Cerebri Heavy"/>
                </a:rPr>
                <a:t>Dietitian Foram Modi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3018315" y="2713336"/>
              <a:ext cx="3804942" cy="3156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69"/>
                </a:lnSpc>
              </a:pPr>
              <a:r>
                <a:rPr lang="en-US" sz="1795" b="true">
                  <a:solidFill>
                    <a:srgbClr val="373737"/>
                  </a:solidFill>
                  <a:latin typeface="Cerebri Bold"/>
                  <a:ea typeface="Cerebri Bold"/>
                  <a:cs typeface="Cerebri Bold"/>
                  <a:sym typeface="Cerebri Bold"/>
                </a:rPr>
                <a:t>Best Dietitian in Mumbai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DAGvXGpx6ag</dc:identifier>
  <dcterms:modified xsi:type="dcterms:W3CDTF">2011-08-01T06:04:30Z</dcterms:modified>
  <cp:revision>1</cp:revision>
  <dc:title>Inflammatory Bowel Disease PPT</dc:title>
</cp:coreProperties>
</file>